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72CD38-539F-4ED3-B284-19081B031D02}" type="datetimeFigureOut">
              <a:rPr lang="en-US" smtClean="0"/>
              <a:pPr/>
              <a:t>12/28/2019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86BE9-B049-4AD7-83C9-33240C2135E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386BE9-B049-4AD7-83C9-33240C2135E3}"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3B1A19-E9CE-4D44-AA5D-66D771EBD031}"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65D1FF-A2D2-4FCD-9873-78B22386AF6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3B1A19-E9CE-4D44-AA5D-66D771EBD031}"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65D1FF-A2D2-4FCD-9873-78B22386AF6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3B1A19-E9CE-4D44-AA5D-66D771EBD031}"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65D1FF-A2D2-4FCD-9873-78B22386AF6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3B1A19-E9CE-4D44-AA5D-66D771EBD031}"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65D1FF-A2D2-4FCD-9873-78B22386AF6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3B1A19-E9CE-4D44-AA5D-66D771EBD031}"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65D1FF-A2D2-4FCD-9873-78B22386AF6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3B1A19-E9CE-4D44-AA5D-66D771EBD031}"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65D1FF-A2D2-4FCD-9873-78B22386AF6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3B1A19-E9CE-4D44-AA5D-66D771EBD031}"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65D1FF-A2D2-4FCD-9873-78B22386AF6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3B1A19-E9CE-4D44-AA5D-66D771EBD031}"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65D1FF-A2D2-4FCD-9873-78B22386AF6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B1A19-E9CE-4D44-AA5D-66D771EBD031}"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65D1FF-A2D2-4FCD-9873-78B22386AF6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3B1A19-E9CE-4D44-AA5D-66D771EBD031}"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65D1FF-A2D2-4FCD-9873-78B22386AF6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3B1A19-E9CE-4D44-AA5D-66D771EBD031}"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65D1FF-A2D2-4FCD-9873-78B22386AF6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3B1A19-E9CE-4D44-AA5D-66D771EBD031}"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5D1FF-A2D2-4FCD-9873-78B22386AF6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905000"/>
            <a:ext cx="7772400" cy="1470025"/>
          </a:xfrm>
        </p:spPr>
        <p:txBody>
          <a:bodyPr>
            <a:normAutofit fontScale="90000"/>
          </a:bodyPr>
          <a:lstStyle/>
          <a:p>
            <a:r>
              <a:rPr lang="en-US" b="1" dirty="0" smtClean="0">
                <a:solidFill>
                  <a:srgbClr val="FF0000"/>
                </a:solidFill>
              </a:rPr>
              <a:t>CASE TAKING IN INTERMITTANT DISEASES AND ALTERNATING DISEASES</a:t>
            </a:r>
            <a:endParaRPr lang="en-US" b="1" dirty="0">
              <a:solidFill>
                <a:srgbClr val="FF0000"/>
              </a:solidFill>
            </a:endParaRPr>
          </a:p>
        </p:txBody>
      </p:sp>
      <p:sp>
        <p:nvSpPr>
          <p:cNvPr id="3" name="Rectangle 2"/>
          <p:cNvSpPr/>
          <p:nvPr/>
        </p:nvSpPr>
        <p:spPr>
          <a:xfrm>
            <a:off x="4114800" y="4038600"/>
            <a:ext cx="4572000" cy="1754326"/>
          </a:xfrm>
          <a:prstGeom prst="rect">
            <a:avLst/>
          </a:prstGeom>
        </p:spPr>
        <p:txBody>
          <a:bodyPr>
            <a:spAutoFit/>
          </a:bodyPr>
          <a:lstStyle/>
          <a:p>
            <a:r>
              <a:rPr lang="en-US" b="1" dirty="0">
                <a:solidFill>
                  <a:srgbClr val="FF0000"/>
                </a:solidFill>
              </a:rPr>
              <a:t>DR. CHANDRA HASAN.C.M, MD(</a:t>
            </a:r>
            <a:r>
              <a:rPr lang="en-US" b="1" dirty="0" err="1">
                <a:solidFill>
                  <a:srgbClr val="FF0000"/>
                </a:solidFill>
              </a:rPr>
              <a:t>Hom</a:t>
            </a:r>
            <a:r>
              <a:rPr lang="en-US" b="1" dirty="0">
                <a:solidFill>
                  <a:srgbClr val="FF0000"/>
                </a:solidFill>
              </a:rPr>
              <a:t>),</a:t>
            </a:r>
          </a:p>
          <a:p>
            <a:r>
              <a:rPr lang="en-US" b="1" dirty="0">
                <a:solidFill>
                  <a:srgbClr val="FF0000"/>
                </a:solidFill>
              </a:rPr>
              <a:t>ASSOCIATED PROFESSOR,</a:t>
            </a:r>
          </a:p>
          <a:p>
            <a:r>
              <a:rPr lang="en-US" b="1" dirty="0">
                <a:solidFill>
                  <a:srgbClr val="FF0000"/>
                </a:solidFill>
              </a:rPr>
              <a:t>DEPT OF REPERTORY,</a:t>
            </a:r>
          </a:p>
          <a:p>
            <a:r>
              <a:rPr lang="en-US" b="1" dirty="0">
                <a:solidFill>
                  <a:srgbClr val="FF0000"/>
                </a:solidFill>
              </a:rPr>
              <a:t>SARADA KRISHNA HOMOEPATHIC MEDICAL COLLEGE,</a:t>
            </a:r>
          </a:p>
          <a:p>
            <a:r>
              <a:rPr lang="en-US" b="1" dirty="0">
                <a:solidFill>
                  <a:srgbClr val="FF0000"/>
                </a:solidFill>
              </a:rPr>
              <a:t>KULASEKHARAM </a:t>
            </a:r>
            <a:endParaRPr lang="en-IN"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400800"/>
          </a:xfrm>
        </p:spPr>
        <p:txBody>
          <a:bodyPr>
            <a:normAutofit/>
          </a:bodyPr>
          <a:lstStyle/>
          <a:p>
            <a:pPr>
              <a:buNone/>
            </a:pPr>
            <a:r>
              <a:rPr lang="en-US" dirty="0" smtClean="0">
                <a:solidFill>
                  <a:srgbClr val="7030A0"/>
                </a:solidFill>
              </a:rPr>
              <a:t>            </a:t>
            </a:r>
            <a:r>
              <a:rPr lang="en-US" sz="2800" dirty="0" smtClean="0">
                <a:solidFill>
                  <a:srgbClr val="7030A0"/>
                </a:solidFill>
              </a:rPr>
              <a:t>Dr.Hahnemann mentioning about the intermittent diseases in the aphorism 231 to 234.</a:t>
            </a:r>
          </a:p>
          <a:p>
            <a:pPr>
              <a:buNone/>
            </a:pPr>
            <a:r>
              <a:rPr lang="en-US" sz="2800" dirty="0" smtClean="0">
                <a:solidFill>
                  <a:srgbClr val="7030A0"/>
                </a:solidFill>
              </a:rPr>
              <a:t>              There are two types of intermittent diseases, non febrile intermittent disease and febrile intermittent diseases. The intermittent diseases reoccur at certain periods, like that of intermittent fevers.</a:t>
            </a:r>
          </a:p>
          <a:p>
            <a:pPr>
              <a:buNone/>
            </a:pPr>
            <a:r>
              <a:rPr lang="en-US" sz="2800" dirty="0" smtClean="0">
                <a:solidFill>
                  <a:srgbClr val="7030A0"/>
                </a:solidFill>
              </a:rPr>
              <a:t>               In typical intermittent diseases, the morbid state of un varying character returns at a tolerably fixed period, but the patient is apparently in good health, especially fixed period in-between the attacks</a:t>
            </a:r>
          </a:p>
          <a:p>
            <a:pPr>
              <a:buNone/>
            </a:pPr>
            <a:r>
              <a:rPr lang="en-US" sz="2800" dirty="0" smtClean="0">
                <a:solidFill>
                  <a:srgbClr val="7030A0"/>
                </a:solidFill>
              </a:rPr>
              <a:t>               The alternating diseases are also numerous, but all belongs to the class of chronic disease. They are generally the manifestation of developed psora </a:t>
            </a:r>
            <a:endParaRPr lang="en-US" sz="2800"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Autofit/>
          </a:bodyPr>
          <a:lstStyle/>
          <a:p>
            <a:pPr>
              <a:buNone/>
            </a:pPr>
            <a:r>
              <a:rPr lang="en-US" sz="2800" dirty="0" smtClean="0">
                <a:solidFill>
                  <a:srgbClr val="7030A0"/>
                </a:solidFill>
              </a:rPr>
              <a:t>    alone, but some times seldom complicated with syphilitic miasm. In this two are three states may be alternate with one another, when one group of symptoms dominates the other group either disappears or becomes less prominent.</a:t>
            </a:r>
          </a:p>
          <a:p>
            <a:pPr>
              <a:buNone/>
            </a:pPr>
            <a:r>
              <a:rPr lang="en-US" sz="2800" dirty="0" smtClean="0">
                <a:solidFill>
                  <a:srgbClr val="7030A0"/>
                </a:solidFill>
              </a:rPr>
              <a:t>           The alternating diseases are considered as chronic disease, the  case taking is to be done in all phases and all spheres.</a:t>
            </a:r>
          </a:p>
          <a:p>
            <a:pPr>
              <a:buNone/>
            </a:pPr>
            <a:r>
              <a:rPr lang="en-US" sz="2800" dirty="0" smtClean="0">
                <a:solidFill>
                  <a:srgbClr val="7030A0"/>
                </a:solidFill>
              </a:rPr>
              <a:t>             Regarding the intermittent diseases having non- febrile character, the patients are considered as an unique individual, case taking is to be done individually. This types of diseases always belongs to chronic diseases. So the case taking is also done accordingly the chronic case taking, mostly these type of non – febrile intermittent diseases are psoric </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0"/>
            <a:ext cx="8229600" cy="6858000"/>
          </a:xfrm>
        </p:spPr>
        <p:txBody>
          <a:bodyPr>
            <a:noAutofit/>
          </a:bodyPr>
          <a:lstStyle/>
          <a:p>
            <a:pPr>
              <a:buNone/>
            </a:pPr>
            <a:r>
              <a:rPr lang="en-US" sz="2800" dirty="0" smtClean="0">
                <a:solidFill>
                  <a:srgbClr val="7030A0"/>
                </a:solidFill>
              </a:rPr>
              <a:t>    in character but seldom complicated with syphilis.                                     In intermittent diseases there is no complaint between two attacks, so the case taking is to be done in two phases, first when the patient present with the attack, it should be treated as an acute complaint, after patient recovers from the attack, a complete history with other detailed information's should be obtained, should be considered as chronic condition. </a:t>
            </a:r>
          </a:p>
          <a:p>
            <a:pPr>
              <a:buNone/>
            </a:pPr>
            <a:r>
              <a:rPr lang="en-US" sz="2800" dirty="0" smtClean="0">
                <a:solidFill>
                  <a:srgbClr val="7030A0"/>
                </a:solidFill>
              </a:rPr>
              <a:t>            In febrile type of intermittent diseases that are having three stages, chill, heat and sweat stages, the case taking is done as the following.</a:t>
            </a:r>
          </a:p>
          <a:p>
            <a:pPr>
              <a:buNone/>
            </a:pPr>
            <a:r>
              <a:rPr lang="en-US" sz="2800" dirty="0" smtClean="0">
                <a:solidFill>
                  <a:srgbClr val="7030A0"/>
                </a:solidFill>
              </a:rPr>
              <a:t>            a, The symptoms occurring before and during the chill, heat and sweat stages.</a:t>
            </a:r>
          </a:p>
          <a:p>
            <a:pPr>
              <a:buNone/>
            </a:pPr>
            <a:r>
              <a:rPr lang="en-US" sz="2800" dirty="0" smtClean="0">
                <a:solidFill>
                  <a:srgbClr val="7030A0"/>
                </a:solidFill>
              </a:rPr>
              <a:t>            b, The parts of the body in which chill or heat </a:t>
            </a:r>
          </a:p>
          <a:p>
            <a:pPr>
              <a:buNone/>
            </a:pPr>
            <a:endParaRPr lang="en-US" sz="2800" dirty="0" smtClean="0"/>
          </a:p>
          <a:p>
            <a:pPr>
              <a:buNone/>
            </a:pPr>
            <a:r>
              <a:rPr lang="en-US" sz="2800" dirty="0" smtClean="0"/>
              <a:t>             </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buNone/>
            </a:pPr>
            <a:r>
              <a:rPr lang="en-US" sz="2800" dirty="0" smtClean="0">
                <a:solidFill>
                  <a:srgbClr val="7030A0"/>
                </a:solidFill>
              </a:rPr>
              <a:t>               First make it’s appearance.                                                           c, Regularities of it’s stages.    </a:t>
            </a:r>
          </a:p>
          <a:p>
            <a:pPr>
              <a:buNone/>
            </a:pPr>
            <a:r>
              <a:rPr lang="en-US" sz="2800" dirty="0" smtClean="0">
                <a:solidFill>
                  <a:srgbClr val="7030A0"/>
                </a:solidFill>
              </a:rPr>
              <a:t>               d, The degree </a:t>
            </a:r>
            <a:r>
              <a:rPr lang="en-US" sz="2800" smtClean="0">
                <a:solidFill>
                  <a:srgbClr val="7030A0"/>
                </a:solidFill>
              </a:rPr>
              <a:t>of presence </a:t>
            </a:r>
            <a:r>
              <a:rPr lang="en-US" sz="2800" dirty="0" smtClean="0">
                <a:solidFill>
                  <a:srgbClr val="7030A0"/>
                </a:solidFill>
              </a:rPr>
              <a:t>or absence of thirst and time of appearance.</a:t>
            </a:r>
          </a:p>
          <a:p>
            <a:pPr>
              <a:buNone/>
            </a:pPr>
            <a:r>
              <a:rPr lang="en-US" sz="2800" dirty="0" smtClean="0">
                <a:solidFill>
                  <a:srgbClr val="7030A0"/>
                </a:solidFill>
              </a:rPr>
              <a:t>               e, Constitutional ailments aroused by fever.</a:t>
            </a:r>
          </a:p>
          <a:p>
            <a:pPr>
              <a:buNone/>
            </a:pPr>
            <a:r>
              <a:rPr lang="en-US" sz="2800" dirty="0" smtClean="0">
                <a:solidFill>
                  <a:srgbClr val="7030A0"/>
                </a:solidFill>
              </a:rPr>
              <a:t>                In case of intermittent fever we must study the patient during pyrexia to form exact idea of functional action.</a:t>
            </a:r>
          </a:p>
          <a:p>
            <a:pPr>
              <a:buNone/>
            </a:pPr>
            <a:r>
              <a:rPr lang="en-US" sz="2800" dirty="0" smtClean="0">
                <a:solidFill>
                  <a:srgbClr val="7030A0"/>
                </a:solidFill>
              </a:rPr>
              <a:t>                 - observe all symptoms of pyrexia.</a:t>
            </a:r>
          </a:p>
          <a:p>
            <a:pPr>
              <a:buNone/>
            </a:pPr>
            <a:r>
              <a:rPr lang="en-US" sz="2800" dirty="0" smtClean="0">
                <a:solidFill>
                  <a:srgbClr val="7030A0"/>
                </a:solidFill>
              </a:rPr>
              <a:t>                 - particularly note if any stage is absent or which among them is marked</a:t>
            </a:r>
            <a:r>
              <a:rPr lang="en-US" sz="2800" dirty="0" smtClean="0"/>
              <a:t>.</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482</Words>
  <Application>Microsoft Office PowerPoint</Application>
  <PresentationFormat>On-screen Show (4:3)</PresentationFormat>
  <Paragraphs>27</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CASE TAKING IN INTERMITTANT DISEASES AND ALTERNATING DISEASES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TAKING IN INTERMITTANT DISEASES AND ALTERNATING DISEASES</dc:title>
  <dc:creator>INTEL i3</dc:creator>
  <cp:lastModifiedBy>Admin</cp:lastModifiedBy>
  <cp:revision>24</cp:revision>
  <dcterms:created xsi:type="dcterms:W3CDTF">2018-07-01T18:49:22Z</dcterms:created>
  <dcterms:modified xsi:type="dcterms:W3CDTF">2019-12-28T07:21:40Z</dcterms:modified>
</cp:coreProperties>
</file>